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63" r:id="rId3"/>
    <p:sldId id="267" r:id="rId4"/>
    <p:sldId id="258" r:id="rId5"/>
    <p:sldId id="260" r:id="rId6"/>
    <p:sldId id="257" r:id="rId7"/>
    <p:sldId id="261" r:id="rId8"/>
    <p:sldId id="264" r:id="rId9"/>
    <p:sldId id="259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254C2-905F-4CD1-8DEA-4303EB8A1949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8C4D7-A4CD-40C0-AADE-AF19AD63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6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86E8-4DEF-4149-AACA-ACF034BCFCB9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EACB-715D-441E-9156-298BEADF13AC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4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AFBE-DF82-4B05-AEA4-178A17712EEC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4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9811-1C39-42FF-92F2-D352BCDC4435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430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C56E-276B-46CE-8478-CBDE0FA5972C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092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818F-D6A8-494A-8B70-6FB6E8A8ACBF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72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582FB-8C60-4C14-887F-877819C00C71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62F0-40DE-497B-8B01-4E63C6662590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6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56F01-1537-4F94-B118-640AAA818BA6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7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98CE-4809-434E-A535-58BBBFEDEB40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6478-4FD1-4A09-AF63-03FD5DC159A4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35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A94-03B5-46AF-9F4A-1822912F3CE3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7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51D81-DA11-478D-9BEA-1B1F06F52AAB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1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8D47-D365-4AC0-89CA-67ADF345E95C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7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7B30-719E-4201-81F4-96B6EB4570E0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5F55-5098-4D0A-A8DF-778D82FC3439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09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0979A-BF8D-4F54-9E4C-BAF5279E8284}" type="datetime1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098757C-392E-4A9F-BAC9-5EFA61C75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5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F1E29583-D137-47A3-99D7-1339A86431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5325" y="2295650"/>
            <a:ext cx="6877050" cy="3196776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AB00-CED8-4F47-A904-1DDF58BC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812" y="304925"/>
            <a:ext cx="8110538" cy="2076450"/>
          </a:xfrm>
        </p:spPr>
        <p:txBody>
          <a:bodyPr>
            <a:noAutofit/>
          </a:bodyPr>
          <a:lstStyle/>
          <a:p>
            <a:r>
              <a:rPr lang="zh-CN" altLang="en-US" sz="8000" dirty="0"/>
              <a:t>迪卡侬</a:t>
            </a:r>
            <a:r>
              <a:rPr lang="en-US" altLang="zh-CN" sz="8000" dirty="0"/>
              <a:t>—</a:t>
            </a:r>
            <a:r>
              <a:rPr lang="zh-CN" altLang="en-US" sz="8000" dirty="0"/>
              <a:t>心率表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38B301-612F-4F5A-9B4C-60EF7134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9150" y="5067175"/>
            <a:ext cx="3581400" cy="1531141"/>
          </a:xfrm>
        </p:spPr>
        <p:txBody>
          <a:bodyPr/>
          <a:lstStyle/>
          <a:p>
            <a:pPr algn="r"/>
            <a:r>
              <a:rPr lang="zh-CN" altLang="en-US" dirty="0"/>
              <a:t>使用评测时间：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</a:t>
            </a:r>
            <a:endParaRPr lang="en-US" altLang="zh-CN" dirty="0"/>
          </a:p>
          <a:p>
            <a:pPr algn="r"/>
            <a:r>
              <a:rPr lang="zh-CN" altLang="en-US" dirty="0"/>
              <a:t>使用者：吴甜甜</a:t>
            </a:r>
          </a:p>
        </p:txBody>
      </p:sp>
    </p:spTree>
    <p:extLst>
      <p:ext uri="{BB962C8B-B14F-4D97-AF65-F5344CB8AC3E}">
        <p14:creationId xmlns:p14="http://schemas.microsoft.com/office/powerpoint/2010/main" val="343138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5BD7A-7D9A-4570-AC4D-7E0D8D9D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271D6-B842-4530-B551-7A6E1AFF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61966" cy="2841361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显示</a:t>
            </a:r>
            <a:r>
              <a:rPr lang="zh-CN" altLang="en-US" dirty="0"/>
              <a:t>的三栏</a:t>
            </a:r>
            <a:endParaRPr lang="en-US" altLang="zh-CN" dirty="0"/>
          </a:p>
          <a:p>
            <a:pPr lvl="1"/>
            <a:r>
              <a:rPr lang="zh-CN" altLang="en-US" dirty="0"/>
              <a:t>第一栏：秒表</a:t>
            </a:r>
            <a:endParaRPr lang="en-US" altLang="zh-CN" dirty="0"/>
          </a:p>
          <a:p>
            <a:pPr lvl="1"/>
            <a:r>
              <a:rPr lang="zh-CN" altLang="en-US" dirty="0"/>
              <a:t>第二栏：心率</a:t>
            </a:r>
          </a:p>
          <a:p>
            <a:pPr lvl="1"/>
            <a:r>
              <a:rPr lang="zh-CN" altLang="en-US" dirty="0"/>
              <a:t>第三栏：时间</a:t>
            </a: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设置</a:t>
            </a:r>
            <a:r>
              <a:rPr lang="zh-CN" altLang="en-US" dirty="0"/>
              <a:t>的四栏目</a:t>
            </a:r>
            <a:endParaRPr lang="en-US" altLang="zh-CN" dirty="0"/>
          </a:p>
          <a:p>
            <a:pPr lvl="1"/>
            <a:r>
              <a:rPr lang="en-US" altLang="zh-CN" dirty="0"/>
              <a:t>Alarm</a:t>
            </a:r>
            <a:r>
              <a:rPr lang="zh-CN" altLang="en-US" dirty="0"/>
              <a:t>闹铃；</a:t>
            </a:r>
            <a:r>
              <a:rPr lang="en-US" altLang="zh-CN" dirty="0"/>
              <a:t>Time</a:t>
            </a:r>
            <a:r>
              <a:rPr lang="zh-CN" altLang="en-US" dirty="0"/>
              <a:t>时间；</a:t>
            </a:r>
            <a:r>
              <a:rPr lang="en-US" altLang="zh-CN" dirty="0"/>
              <a:t>2 ON e(2</a:t>
            </a:r>
            <a:r>
              <a:rPr lang="zh-CN" altLang="en-US" dirty="0"/>
              <a:t>个，</a:t>
            </a:r>
            <a:r>
              <a:rPr lang="en-US" altLang="zh-CN" dirty="0"/>
              <a:t>ONRHYTHM </a:t>
            </a:r>
            <a:r>
              <a:rPr lang="zh-CN" altLang="en-US" dirty="0"/>
              <a:t>，</a:t>
            </a:r>
            <a:r>
              <a:rPr lang="en-US" altLang="zh-CN" dirty="0"/>
              <a:t>range)</a:t>
            </a:r>
            <a:r>
              <a:rPr lang="zh-CN" altLang="en-US" dirty="0"/>
              <a:t>心率区间</a:t>
            </a:r>
            <a:r>
              <a:rPr lang="en-US" altLang="zh-CN" dirty="0"/>
              <a:t>;date</a:t>
            </a:r>
            <a:r>
              <a:rPr lang="zh-CN" altLang="en-US" dirty="0"/>
              <a:t>日期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注意：心率最低值设置到日常心率</a:t>
            </a:r>
            <a:r>
              <a:rPr lang="en-US" altLang="zh-CN" dirty="0"/>
              <a:t>80</a:t>
            </a:r>
            <a:r>
              <a:rPr lang="zh-CN" altLang="en-US" dirty="0"/>
              <a:t>时，会经常有报警声。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A8D10-C892-4707-9AFA-6F3CA75A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23" y="2160589"/>
            <a:ext cx="1877045" cy="1657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6C24D7-1471-43D1-82E6-4AF50FA2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32" y="2136780"/>
            <a:ext cx="1905607" cy="1681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052B57-1163-4467-BCB7-2D9580B56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36780"/>
            <a:ext cx="1940464" cy="16811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C15F9E5-45DA-4F8F-BF6B-99B899194EF2}"/>
              </a:ext>
            </a:extLst>
          </p:cNvPr>
          <p:cNvSpPr txBox="1"/>
          <p:nvPr/>
        </p:nvSpPr>
        <p:spPr>
          <a:xfrm>
            <a:off x="3098623" y="179125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未佩胸带情况下的手表照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D8A6FA-849C-4AD0-9154-1600CC29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703" y="5025759"/>
            <a:ext cx="1741337" cy="15822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698F49-0859-4961-A496-96D459A65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236" y="5025759"/>
            <a:ext cx="1981201" cy="16067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B439CC-A86B-486E-89E6-0D1476A78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796" y="5035944"/>
            <a:ext cx="2046440" cy="15789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E049E0-9538-447E-8976-D33FC68BF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714" y="5035944"/>
            <a:ext cx="2124082" cy="15789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AA39276-CDD5-4DC8-AB1E-30FDF2DF7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85" y="5025759"/>
            <a:ext cx="2235229" cy="1578901"/>
          </a:xfrm>
          <a:prstGeom prst="rect">
            <a:avLst/>
          </a:prstGeom>
        </p:spPr>
      </p:pic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3374CE4B-5A7C-4EC3-B1E5-B6BB259A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90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D6D0A-4298-4576-9D4E-8DDBB320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  <a:latin typeface="Consolas" panose="020B0609020204030204" pitchFamily="49" charset="0"/>
              </a:rPr>
              <a:t>CR2032 </a:t>
            </a:r>
            <a:r>
              <a:rPr lang="zh-CN" altLang="en-US" b="1" dirty="0">
                <a:latin typeface="Consolas" panose="020B0609020204030204" pitchFamily="49" charset="0"/>
              </a:rPr>
              <a:t>纽扣电池</a:t>
            </a:r>
            <a:b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D5C6F-2551-4F0E-A497-FBB67FCA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多久换一次电池？答：一年多</a:t>
            </a:r>
            <a:endParaRPr lang="en-US" altLang="zh-CN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表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一旦亮屏就和电子表一样，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无法停止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，直到电量耗光。</a:t>
            </a:r>
            <a:endParaRPr lang="en-US" altLang="zh-CN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CR2032 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命名规则：直径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20mm,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厚度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3.2mm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。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价格：</a:t>
            </a:r>
            <a:r>
              <a:rPr lang="en-US" altLang="zh-C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元</a:t>
            </a:r>
            <a:r>
              <a:rPr lang="en-US" altLang="zh-C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粒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。 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电池的标称容量为</a:t>
            </a:r>
            <a:r>
              <a:rPr lang="en-US" altLang="zh-CN" dirty="0"/>
              <a:t>200-240mAh</a:t>
            </a:r>
            <a:r>
              <a:rPr lang="zh-CN" altLang="en-US" dirty="0"/>
              <a:t>不等。 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zh-CN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省电方法：  </a:t>
            </a:r>
            <a:endParaRPr lang="en-US" altLang="zh-CN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、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秒表记得及时关闭。先按右上角按钮，暂停。后长按左上角，结束计时。</a:t>
            </a:r>
            <a:endParaRPr lang="en-US" altLang="zh-CN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、没戴心率带是检测不了心率的，就不要按右上角“寻找心率”白耗电。</a:t>
            </a:r>
            <a:endParaRPr lang="zh-CN" alt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5899-4FB2-4BF1-B624-ECB896AE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5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B0631-5339-4ABB-9081-6DBED6C6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我购买的目的需求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B0762-D098-4487-97C9-D06D4248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4" y="1665290"/>
            <a:ext cx="4909784" cy="1211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我的购买需求：离线的心率实时显示表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需求关键词：</a:t>
            </a:r>
            <a:r>
              <a:rPr lang="zh-CN" altLang="en-US" dirty="0">
                <a:solidFill>
                  <a:schemeClr val="accent1"/>
                </a:solidFill>
              </a:rPr>
              <a:t>离线、即时显示表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400050" lvl="1" indent="0">
              <a:buNone/>
            </a:pPr>
            <a:r>
              <a:rPr lang="zh-CN" altLang="en-US" dirty="0"/>
              <a:t>无需联网，不涉及</a:t>
            </a:r>
            <a:r>
              <a:rPr lang="en-US" altLang="zh-CN" dirty="0"/>
              <a:t>APP</a:t>
            </a:r>
            <a:r>
              <a:rPr lang="zh-CN" altLang="en-US" dirty="0"/>
              <a:t>下线与收费、</a:t>
            </a:r>
            <a:r>
              <a:rPr lang="zh-CN" altLang="en-US" dirty="0">
                <a:solidFill>
                  <a:schemeClr val="tx1"/>
                </a:solidFill>
              </a:rPr>
              <a:t>便携、直观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634A23-8199-4CD3-8CA7-75145F7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1107"/>
            <a:ext cx="3198986" cy="742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EBA1E1-E76F-4526-BE2E-B3B57897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9477"/>
            <a:ext cx="3198986" cy="21423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07F16C-2199-4DC6-B5E9-F9AF32EC2346}"/>
              </a:ext>
            </a:extLst>
          </p:cNvPr>
          <p:cNvSpPr txBox="1"/>
          <p:nvPr/>
        </p:nvSpPr>
        <p:spPr>
          <a:xfrm>
            <a:off x="190500" y="2930640"/>
            <a:ext cx="590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对于运动手环，我的价值观判定是辅助手段。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不需要太精准，所以预算价格在千元以内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我的第一款运动手环是</a:t>
            </a:r>
            <a:r>
              <a:rPr lang="en-US" altLang="zh-CN" dirty="0"/>
              <a:t>2015</a:t>
            </a:r>
            <a:r>
              <a:rPr lang="zh-CN" altLang="en-US" dirty="0"/>
              <a:t>年“小米</a:t>
            </a:r>
            <a:r>
              <a:rPr lang="en-US" altLang="zh-CN" dirty="0"/>
              <a:t>1</a:t>
            </a:r>
            <a:r>
              <a:rPr lang="zh-CN" altLang="en-US" dirty="0"/>
              <a:t>代”，没有显示屏，</a:t>
            </a:r>
            <a:r>
              <a:rPr lang="en-US" altLang="zh-CN" dirty="0"/>
              <a:t>99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使用半年后，又购第二款“唯乐</a:t>
            </a:r>
            <a:r>
              <a:rPr lang="en-US" altLang="zh-CN" dirty="0"/>
              <a:t>2</a:t>
            </a:r>
            <a:r>
              <a:rPr lang="zh-CN" altLang="en-US" dirty="0"/>
              <a:t>代”</a:t>
            </a:r>
            <a:r>
              <a:rPr lang="en-US" altLang="zh-CN" dirty="0"/>
              <a:t>200</a:t>
            </a:r>
            <a:r>
              <a:rPr lang="zh-CN" altLang="en-US" dirty="0"/>
              <a:t>元，有显示屏。比小米</a:t>
            </a:r>
            <a:r>
              <a:rPr lang="en-US" altLang="zh-CN" dirty="0"/>
              <a:t>2</a:t>
            </a:r>
            <a:r>
              <a:rPr lang="zh-CN" altLang="en-US" dirty="0"/>
              <a:t>代</a:t>
            </a:r>
            <a:r>
              <a:rPr lang="en-US" altLang="zh-CN" dirty="0"/>
              <a:t>145</a:t>
            </a:r>
            <a:r>
              <a:rPr lang="zh-CN" altLang="en-US" dirty="0"/>
              <a:t>元上市更早，女生看重表带好看。</a:t>
            </a:r>
            <a:endParaRPr lang="en-US" altLang="zh-CN" dirty="0"/>
          </a:p>
          <a:p>
            <a:r>
              <a:rPr lang="zh-CN" altLang="en-US" dirty="0"/>
              <a:t>唯乐手环使用了近</a:t>
            </a:r>
            <a:r>
              <a:rPr lang="en-US" altLang="zh-CN" dirty="0"/>
              <a:t>2</a:t>
            </a:r>
            <a:r>
              <a:rPr lang="zh-CN" altLang="en-US" dirty="0"/>
              <a:t>年后</a:t>
            </a:r>
            <a:r>
              <a:rPr lang="zh-CN" altLang="en-US" dirty="0">
                <a:solidFill>
                  <a:srgbClr val="C00000"/>
                </a:solidFill>
              </a:rPr>
              <a:t>公司破产</a:t>
            </a:r>
            <a:r>
              <a:rPr lang="zh-CN" altLang="en-US" dirty="0"/>
              <a:t>了，研发团队转做另一个高端运动手环品牌，于是</a:t>
            </a:r>
            <a:r>
              <a:rPr lang="zh-CN" altLang="en-US" dirty="0">
                <a:solidFill>
                  <a:srgbClr val="C00000"/>
                </a:solidFill>
              </a:rPr>
              <a:t>手机</a:t>
            </a:r>
            <a:r>
              <a:rPr lang="en-US" altLang="zh-CN" dirty="0">
                <a:solidFill>
                  <a:srgbClr val="C00000"/>
                </a:solidFill>
              </a:rPr>
              <a:t>APP</a:t>
            </a:r>
            <a:r>
              <a:rPr lang="zh-CN" altLang="en-US" dirty="0">
                <a:solidFill>
                  <a:srgbClr val="C00000"/>
                </a:solidFill>
              </a:rPr>
              <a:t>无法打开，废了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后来小米、华为都陆续出了很多大屏手环，对手脖子细的非常不友好！出了</a:t>
            </a:r>
            <a:r>
              <a:rPr lang="en-US" altLang="zh-CN" dirty="0"/>
              <a:t>APP</a:t>
            </a:r>
            <a:r>
              <a:rPr lang="zh-CN" altLang="en-US" dirty="0"/>
              <a:t>并且卖月会员，收缴韭菜。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AE30215-1BE1-434A-854D-873418D2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6BBE3B-31F0-4105-994A-A5F22BD033F5}"/>
              </a:ext>
            </a:extLst>
          </p:cNvPr>
          <p:cNvSpPr txBox="1"/>
          <p:nvPr/>
        </p:nvSpPr>
        <p:spPr>
          <a:xfrm>
            <a:off x="6019800" y="4158719"/>
            <a:ext cx="54442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年的我，已经对运动目的有了更明确的需求。</a:t>
            </a:r>
            <a:endParaRPr lang="en-US" altLang="zh-CN" dirty="0"/>
          </a:p>
          <a:p>
            <a:r>
              <a:rPr lang="zh-CN" altLang="en-US" dirty="0"/>
              <a:t>例如：我力量训练时不希望被打扰，</a:t>
            </a:r>
            <a:r>
              <a:rPr lang="zh-CN" altLang="en-US" dirty="0">
                <a:solidFill>
                  <a:srgbClr val="C00000"/>
                </a:solidFill>
              </a:rPr>
              <a:t>不需要接电话功能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我已经掌握健身私教教授的专业知识，比</a:t>
            </a:r>
            <a:r>
              <a:rPr lang="en-US" altLang="zh-CN" dirty="0"/>
              <a:t>APP</a:t>
            </a:r>
            <a:r>
              <a:rPr lang="zh-CN" altLang="en-US" dirty="0"/>
              <a:t>推课内容更符合自身状况，</a:t>
            </a:r>
            <a:r>
              <a:rPr lang="zh-CN" altLang="en-US" dirty="0">
                <a:solidFill>
                  <a:srgbClr val="C00000"/>
                </a:solidFill>
              </a:rPr>
              <a:t>不需要</a:t>
            </a:r>
            <a:r>
              <a:rPr lang="zh-CN" altLang="en-US" dirty="0"/>
              <a:t>商城推课和卖食品</a:t>
            </a:r>
            <a:r>
              <a:rPr lang="zh-CN" altLang="en-US" dirty="0">
                <a:solidFill>
                  <a:srgbClr val="C00000"/>
                </a:solidFill>
              </a:rPr>
              <a:t>广告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七分吃三分练，我是瘦子，</a:t>
            </a:r>
            <a:r>
              <a:rPr lang="zh-CN" altLang="en-US" dirty="0">
                <a:solidFill>
                  <a:srgbClr val="C00000"/>
                </a:solidFill>
              </a:rPr>
              <a:t>不需要</a:t>
            </a:r>
            <a:r>
              <a:rPr lang="zh-CN" altLang="en-US" dirty="0"/>
              <a:t>运动的</a:t>
            </a:r>
            <a:r>
              <a:rPr lang="zh-CN" altLang="en-US" dirty="0">
                <a:solidFill>
                  <a:srgbClr val="C00000"/>
                </a:solidFill>
              </a:rPr>
              <a:t>卡路里</a:t>
            </a:r>
            <a:r>
              <a:rPr lang="zh-CN" altLang="en-US" dirty="0"/>
              <a:t>消耗。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690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2BA8550-E714-4930-9092-223EA6C9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30" y="3739487"/>
            <a:ext cx="1713669" cy="20326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C95215-4199-4EA7-B355-691BA8D3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市面主流的运动手环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8A21A22-EA4B-40F5-B089-6D1A036D1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970150"/>
              </p:ext>
            </p:extLst>
          </p:nvPr>
        </p:nvGraphicFramePr>
        <p:xfrm>
          <a:off x="752475" y="1765963"/>
          <a:ext cx="859666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19">
                  <a:extLst>
                    <a:ext uri="{9D8B030D-6E8A-4147-A177-3AD203B41FA5}">
                      <a16:colId xmlns:a16="http://schemas.microsoft.com/office/drawing/2014/main" val="3265857759"/>
                    </a:ext>
                  </a:extLst>
                </a:gridCol>
                <a:gridCol w="2950743">
                  <a:extLst>
                    <a:ext uri="{9D8B030D-6E8A-4147-A177-3AD203B41FA5}">
                      <a16:colId xmlns:a16="http://schemas.microsoft.com/office/drawing/2014/main" val="2280826845"/>
                    </a:ext>
                  </a:extLst>
                </a:gridCol>
                <a:gridCol w="2950743">
                  <a:extLst>
                    <a:ext uri="{9D8B030D-6E8A-4147-A177-3AD203B41FA5}">
                      <a16:colId xmlns:a16="http://schemas.microsoft.com/office/drawing/2014/main" val="2561450098"/>
                    </a:ext>
                  </a:extLst>
                </a:gridCol>
                <a:gridCol w="1908764">
                  <a:extLst>
                    <a:ext uri="{9D8B030D-6E8A-4147-A177-3AD203B41FA5}">
                      <a16:colId xmlns:a16="http://schemas.microsoft.com/office/drawing/2014/main" val="2638242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品牌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小米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华为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迪卡侬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佳明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1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原理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光电透射测量法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心动电流测量法，硬式电极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GPS</a:t>
                      </a:r>
                      <a:r>
                        <a:rPr lang="zh-CN" altLang="en-US" dirty="0"/>
                        <a:t>定位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2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便宜，速度快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最不准确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数据可靠，显示快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胸带占地大；微汗通电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价位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179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~699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~300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千左右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1788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D6616-C74F-4289-8914-DC8FA141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6863" y="5565112"/>
            <a:ext cx="683339" cy="365125"/>
          </a:xfrm>
        </p:spPr>
        <p:txBody>
          <a:bodyPr/>
          <a:lstStyle/>
          <a:p>
            <a:fld id="{1098757C-392E-4A9F-BAC9-5EFA61C75D0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45703-3978-473A-96B4-AB0278C5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93" y="3592976"/>
            <a:ext cx="3666834" cy="24837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219169-AF77-48C3-BF8D-BE4A7A7C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29" y="3592975"/>
            <a:ext cx="1939709" cy="24837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1DCBAF-13EC-46CE-88A9-299E1B9F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3809076"/>
            <a:ext cx="1241275" cy="19630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DE0524-DEF1-4EE3-9614-D56F37D49E60}"/>
              </a:ext>
            </a:extLst>
          </p:cNvPr>
          <p:cNvSpPr txBox="1"/>
          <p:nvPr/>
        </p:nvSpPr>
        <p:spPr>
          <a:xfrm>
            <a:off x="677334" y="60767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小米：丑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B0580-5E29-41AF-B7F7-74E7A88C459A}"/>
              </a:ext>
            </a:extLst>
          </p:cNvPr>
          <p:cNvSpPr txBox="1"/>
          <p:nvPr/>
        </p:nvSpPr>
        <p:spPr>
          <a:xfrm>
            <a:off x="1887824" y="60767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华为：时尚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83E4B3-AD0A-4CBE-85C5-B62768D17D57}"/>
              </a:ext>
            </a:extLst>
          </p:cNvPr>
          <p:cNvSpPr txBox="1"/>
          <p:nvPr/>
        </p:nvSpPr>
        <p:spPr>
          <a:xfrm>
            <a:off x="3790811" y="6076749"/>
            <a:ext cx="179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迪卡侬：像玩具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9349C-1C1A-44EA-ADAD-7298DCA28FC0}"/>
              </a:ext>
            </a:extLst>
          </p:cNvPr>
          <p:cNvSpPr txBox="1"/>
          <p:nvPr/>
        </p:nvSpPr>
        <p:spPr>
          <a:xfrm>
            <a:off x="5803115" y="60767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佳明：精致</a:t>
            </a:r>
          </a:p>
        </p:txBody>
      </p:sp>
    </p:spTree>
    <p:extLst>
      <p:ext uri="{BB962C8B-B14F-4D97-AF65-F5344CB8AC3E}">
        <p14:creationId xmlns:p14="http://schemas.microsoft.com/office/powerpoint/2010/main" val="165669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C1D58C18-E203-4E13-81A3-FE45E950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94962"/>
            <a:ext cx="5272705" cy="47156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0FB136-28B9-4183-87BD-396C872E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开箱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心率表带</a:t>
            </a:r>
            <a:r>
              <a:rPr lang="en-US" altLang="zh-CN" dirty="0">
                <a:sym typeface="Wingdings" panose="05000000000000000000" pitchFamily="2" charset="2"/>
              </a:rPr>
              <a:t>110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45F452-3EE7-457B-85C9-A1023C277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085041" cy="41133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36447-7632-46A2-AA99-298A87C1C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7" y="1930400"/>
            <a:ext cx="5484518" cy="41133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46466D-3C6A-4D6D-BC94-0D8B9B9F2D73}"/>
              </a:ext>
            </a:extLst>
          </p:cNvPr>
          <p:cNvSpPr txBox="1"/>
          <p:nvPr/>
        </p:nvSpPr>
        <p:spPr>
          <a:xfrm>
            <a:off x="677334" y="612666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价格：</a:t>
            </a:r>
            <a:r>
              <a:rPr lang="en-US" altLang="zh-CN" dirty="0"/>
              <a:t>100</a:t>
            </a:r>
            <a:r>
              <a:rPr lang="zh-CN" altLang="en-US" dirty="0"/>
              <a:t>元</a:t>
            </a:r>
            <a:r>
              <a:rPr lang="en-US" altLang="zh-CN" dirty="0"/>
              <a:t>~149</a:t>
            </a:r>
            <a:r>
              <a:rPr lang="zh-CN" altLang="en-US" dirty="0"/>
              <a:t>元之间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4E6591B-AAFC-4D22-84C7-C98BC1F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3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0CB9F-5079-4D5D-80BC-B6E2BE1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佩戴（女士）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5DA62D-ED00-4D2C-A522-E9893040B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6" y="2160588"/>
            <a:ext cx="6121031" cy="283195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C2AD10-5B4B-4170-BD3D-939220B0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27" y="2160589"/>
            <a:ext cx="2801674" cy="28319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04FC8E9-6A86-4EAB-A281-5AD1F5802AE8}"/>
              </a:ext>
            </a:extLst>
          </p:cNvPr>
          <p:cNvSpPr txBox="1"/>
          <p:nvPr/>
        </p:nvSpPr>
        <p:spPr>
          <a:xfrm>
            <a:off x="1123950" y="5060802"/>
            <a:ext cx="640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佩戴在胸骨凹陷处，是中间部位。</a:t>
            </a:r>
            <a:endParaRPr lang="en-US" altLang="zh-CN" dirty="0"/>
          </a:p>
          <a:p>
            <a:pPr algn="ctr"/>
            <a:r>
              <a:rPr lang="zh-CN" altLang="en-US" dirty="0"/>
              <a:t>注意：不戴表带是没有心率数值显示的。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BA3CDC-F072-47BD-91E6-B431AE5251F0}"/>
              </a:ext>
            </a:extLst>
          </p:cNvPr>
          <p:cNvSpPr txBox="1"/>
          <p:nvPr/>
        </p:nvSpPr>
        <p:spPr>
          <a:xfrm>
            <a:off x="6836220" y="506080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日常佩戴时，距离关节处一指</a:t>
            </a:r>
            <a:endParaRPr lang="en-US" altLang="zh-CN" dirty="0"/>
          </a:p>
          <a:p>
            <a:r>
              <a:rPr lang="zh-CN" altLang="en-US" dirty="0"/>
              <a:t>运动佩戴时，距离关节处两指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19EEDFE5-3E54-44CC-8ACC-7E1A3FFE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B86468-82A5-420D-B165-5BB0D0757B15}"/>
              </a:ext>
            </a:extLst>
          </p:cNvPr>
          <p:cNvSpPr txBox="1"/>
          <p:nvPr/>
        </p:nvSpPr>
        <p:spPr>
          <a:xfrm>
            <a:off x="1824993" y="1503194"/>
            <a:ext cx="7107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心率监测器是一种使用胸带测量您的瞬时心率的电子产品。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信号从腰带无线发送到手表，心率值以 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BPM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（每分钟心跳次数）显示。</a:t>
            </a:r>
          </a:p>
        </p:txBody>
      </p:sp>
    </p:spTree>
    <p:extLst>
      <p:ext uri="{BB962C8B-B14F-4D97-AF65-F5344CB8AC3E}">
        <p14:creationId xmlns:p14="http://schemas.microsoft.com/office/powerpoint/2010/main" val="273615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0259D-2101-4C48-928F-1C9E359D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心率带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923AB74F-4114-4BAB-BEA6-82BA1E649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478" y="1485901"/>
            <a:ext cx="6105524" cy="4555462"/>
          </a:xfrm>
        </p:spPr>
        <p:txBody>
          <a:bodyPr/>
          <a:lstStyle/>
          <a:p>
            <a:r>
              <a:rPr lang="zh-CN" altLang="en-US" dirty="0"/>
              <a:t>❶ 首先您要将心率带佩戴好，贴身佩戴不能隔着衣服，手表开启心率模式</a:t>
            </a:r>
            <a:r>
              <a:rPr lang="en-US" altLang="zh-CN" dirty="0"/>
              <a:t>~</a:t>
            </a:r>
            <a:br>
              <a:rPr lang="en-US" altLang="zh-CN" dirty="0"/>
            </a:br>
            <a:r>
              <a:rPr lang="en-US" altLang="zh-CN" dirty="0"/>
              <a:t>❷ </a:t>
            </a:r>
            <a:r>
              <a:rPr lang="zh-CN" altLang="en-US" dirty="0"/>
              <a:t>您先运动一会再开始检测，检测时表与带保持在</a:t>
            </a:r>
            <a:r>
              <a:rPr lang="en-US" altLang="zh-CN" dirty="0"/>
              <a:t>50cm</a:t>
            </a:r>
            <a:r>
              <a:rPr lang="zh-CN" altLang="en-US" dirty="0"/>
              <a:t>范围内。</a:t>
            </a:r>
            <a:br>
              <a:rPr lang="en-US" altLang="zh-CN" dirty="0"/>
            </a:br>
            <a:r>
              <a:rPr lang="zh-CN" altLang="en-US" dirty="0"/>
              <a:t>详细视频</a:t>
            </a:r>
            <a:r>
              <a:rPr lang="en-US" altLang="zh-CN" dirty="0"/>
              <a:t>http://v.youku.com/v_show/id_XNjcxMTk5Mzcy.html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F337E-4D3C-4751-8DEC-E80167C3FF5F}"/>
              </a:ext>
            </a:extLst>
          </p:cNvPr>
          <p:cNvSpPr txBox="1"/>
          <p:nvPr/>
        </p:nvSpPr>
        <p:spPr>
          <a:xfrm>
            <a:off x="3490913" y="6354246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https://support.decathlon.co.uk/onrhythm-100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3DE733-A40E-49F2-91A1-81B0E8DA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33" y="1569441"/>
            <a:ext cx="1587314" cy="4555462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813BA628-B693-4067-8BF1-0DE7018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3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7BE01-2EB5-4CE2-B4A5-E9EB4585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（女）胸带佩戴问题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904F-30AF-4D23-8D1A-AABE0F344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4558"/>
            <a:ext cx="8523816" cy="531104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购买前，在网上看到的问题。我使用后，</a:t>
            </a:r>
            <a:r>
              <a:rPr lang="zh-CN" altLang="en-US" dirty="0">
                <a:solidFill>
                  <a:schemeClr val="accent1"/>
                </a:solidFill>
              </a:rPr>
              <a:t>我不存在这些问题。</a:t>
            </a:r>
            <a:r>
              <a:rPr lang="zh-CN" altLang="en-US" dirty="0"/>
              <a:t>回答下。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、女士胸带佩戴时</a:t>
            </a:r>
            <a:r>
              <a:rPr lang="zh-CN" altLang="en-US" dirty="0">
                <a:solidFill>
                  <a:schemeClr val="accent1"/>
                </a:solidFill>
              </a:rPr>
              <a:t>磨伤</a:t>
            </a:r>
            <a:r>
              <a:rPr lang="zh-CN" altLang="en-US" dirty="0"/>
              <a:t>了。</a:t>
            </a:r>
            <a:endParaRPr lang="en-US" altLang="zh-CN" dirty="0"/>
          </a:p>
          <a:p>
            <a:pPr lvl="1"/>
            <a:r>
              <a:rPr lang="zh-CN" altLang="en-US" dirty="0"/>
              <a:t>佩戴在胸骨凹陷处，是中间部位。</a:t>
            </a:r>
            <a:endParaRPr lang="en-US" altLang="zh-CN" dirty="0"/>
          </a:p>
          <a:p>
            <a:pPr lvl="1"/>
            <a:r>
              <a:rPr lang="zh-CN" altLang="en-US" dirty="0"/>
              <a:t>问题：有部分网友说只有男的才有凹陷窝，而她瘦会被芯片硌到。</a:t>
            </a:r>
            <a:endParaRPr lang="en-US" altLang="zh-CN" dirty="0"/>
          </a:p>
          <a:p>
            <a:pPr lvl="1"/>
            <a:r>
              <a:rPr lang="zh-CN" altLang="en-US" dirty="0"/>
              <a:t>我的回答：密封的芯片</a:t>
            </a:r>
            <a:r>
              <a:rPr lang="en-US" altLang="zh-CN" dirty="0"/>
              <a:t>85mm</a:t>
            </a:r>
            <a:r>
              <a:rPr lang="zh-CN" altLang="en-US" dirty="0"/>
              <a:t>，和</a:t>
            </a:r>
            <a:r>
              <a:rPr lang="en-US" altLang="zh-CN" dirty="0"/>
              <a:t>PTU</a:t>
            </a:r>
            <a:r>
              <a:rPr lang="zh-CN" altLang="en-US" dirty="0"/>
              <a:t>橡胶胸带衔接处平滑，摩擦的力量小。我虽然</a:t>
            </a:r>
            <a:r>
              <a:rPr lang="zh-CN" altLang="en-US" dirty="0">
                <a:solidFill>
                  <a:schemeClr val="accent1"/>
                </a:solidFill>
              </a:rPr>
              <a:t>瘦</a:t>
            </a:r>
            <a:r>
              <a:rPr lang="zh-CN" altLang="en-US" dirty="0"/>
              <a:t>，但是健身房练出的</a:t>
            </a:r>
            <a:r>
              <a:rPr lang="zh-CN" altLang="en-US" dirty="0">
                <a:solidFill>
                  <a:schemeClr val="accent1"/>
                </a:solidFill>
              </a:rPr>
              <a:t>腹肌很硬且厚</a:t>
            </a:r>
            <a:r>
              <a:rPr lang="zh-CN" altLang="en-US" dirty="0"/>
              <a:t>，所以骨头和胸带之间有</a:t>
            </a:r>
            <a:r>
              <a:rPr lang="zh-CN" altLang="en-US" dirty="0">
                <a:solidFill>
                  <a:schemeClr val="accent1"/>
                </a:solidFill>
              </a:rPr>
              <a:t>肌肉垫缓冲</a:t>
            </a:r>
            <a:r>
              <a:rPr lang="zh-CN" altLang="en-US" dirty="0"/>
              <a:t>。腹横肌中间的</a:t>
            </a:r>
            <a:r>
              <a:rPr lang="zh-CN" altLang="en-US" dirty="0">
                <a:solidFill>
                  <a:schemeClr val="accent1"/>
                </a:solidFill>
              </a:rPr>
              <a:t>白线</a:t>
            </a:r>
            <a:r>
              <a:rPr lang="zh-CN" altLang="en-US" dirty="0"/>
              <a:t>是凹陷处，</a:t>
            </a:r>
            <a:r>
              <a:rPr lang="zh-CN" altLang="en-US" dirty="0">
                <a:solidFill>
                  <a:schemeClr val="accent1"/>
                </a:solidFill>
              </a:rPr>
              <a:t>女的也有凹陷的</a:t>
            </a:r>
            <a:r>
              <a:rPr lang="zh-CN" altLang="en-US" dirty="0"/>
              <a:t>。肋骨前侧是略平的，</a:t>
            </a:r>
            <a:r>
              <a:rPr lang="zh-CN" altLang="en-US" dirty="0">
                <a:solidFill>
                  <a:schemeClr val="accent1"/>
                </a:solidFill>
              </a:rPr>
              <a:t>两侧是内曲的</a:t>
            </a:r>
            <a:r>
              <a:rPr lang="zh-CN" altLang="en-US" dirty="0"/>
              <a:t>，芯片放在中央不会和两侧摩擦。</a:t>
            </a:r>
            <a:endParaRPr lang="en-US" altLang="zh-CN" dirty="0"/>
          </a:p>
          <a:p>
            <a:pPr lvl="1"/>
            <a:r>
              <a:rPr lang="zh-CN" altLang="en-US" dirty="0"/>
              <a:t>所以，我给硌到的女生建议是：把腹肌练得厚一点儿再用。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1"/>
                </a:solidFill>
              </a:rPr>
              <a:t>使用前</a:t>
            </a:r>
            <a:r>
              <a:rPr lang="zh-CN" altLang="en-US" dirty="0"/>
              <a:t>需要用盐水</a:t>
            </a:r>
            <a:r>
              <a:rPr lang="zh-CN" altLang="en-US" dirty="0">
                <a:solidFill>
                  <a:schemeClr val="accent1"/>
                </a:solidFill>
              </a:rPr>
              <a:t>湿润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胸带印刷有水滴润湿电极（导电橡胶）。</a:t>
            </a:r>
            <a:endParaRPr lang="en-US" altLang="zh-CN" dirty="0"/>
          </a:p>
          <a:p>
            <a:pPr lvl="1"/>
            <a:r>
              <a:rPr lang="zh-CN" altLang="en-US" dirty="0"/>
              <a:t>问题：没运动的人说身体干，测不出来。  </a:t>
            </a:r>
            <a:endParaRPr lang="en-US" altLang="zh-CN" dirty="0"/>
          </a:p>
          <a:p>
            <a:pPr lvl="1"/>
            <a:r>
              <a:rPr lang="zh-CN" altLang="en-US" dirty="0"/>
              <a:t>我的回答：我夏天买的，去拿快递回到家已经身体有汗，去健身房路上也有点急汗。</a:t>
            </a:r>
            <a:endParaRPr lang="en-US" altLang="zh-CN" dirty="0"/>
          </a:p>
          <a:p>
            <a:pPr lvl="1"/>
            <a:r>
              <a:rPr lang="zh-CN" altLang="en-US" dirty="0"/>
              <a:t>我的建议：</a:t>
            </a:r>
            <a:r>
              <a:rPr lang="zh-CN" altLang="en-US" dirty="0">
                <a:solidFill>
                  <a:schemeClr val="accent1"/>
                </a:solidFill>
              </a:rPr>
              <a:t>运动一会儿再看吧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1"/>
                </a:solidFill>
              </a:rPr>
              <a:t>不方便脱和戴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橡胶扣，我觉得会磨损，所以我采取的也是戴的方式。我也会遇到戴与脱的问题。</a:t>
            </a:r>
            <a:endParaRPr lang="en-US" altLang="zh-CN" dirty="0"/>
          </a:p>
          <a:p>
            <a:pPr lvl="1"/>
            <a:r>
              <a:rPr lang="zh-CN" altLang="en-US" dirty="0"/>
              <a:t>女网友说穿戴费事问题。运动内衣紧，所以要先穿。</a:t>
            </a:r>
            <a:r>
              <a:rPr lang="zh-CN" altLang="en-US" dirty="0">
                <a:solidFill>
                  <a:schemeClr val="accent1"/>
                </a:solidFill>
              </a:rPr>
              <a:t>其次是从头上套胸带</a:t>
            </a:r>
            <a:r>
              <a:rPr lang="zh-CN" altLang="en-US" dirty="0"/>
              <a:t>，我</a:t>
            </a:r>
            <a:r>
              <a:rPr lang="zh-CN" altLang="en-US" dirty="0">
                <a:solidFill>
                  <a:schemeClr val="accent1"/>
                </a:solidFill>
              </a:rPr>
              <a:t>腰</a:t>
            </a:r>
            <a:r>
              <a:rPr lang="zh-CN" altLang="en-US" dirty="0"/>
              <a:t>围</a:t>
            </a:r>
            <a:r>
              <a:rPr lang="en-US" altLang="zh-CN" dirty="0"/>
              <a:t>70cm</a:t>
            </a:r>
            <a:r>
              <a:rPr lang="zh-CN" altLang="en-US" dirty="0"/>
              <a:t>很</a:t>
            </a:r>
            <a:r>
              <a:rPr lang="zh-CN" altLang="en-US" dirty="0">
                <a:solidFill>
                  <a:schemeClr val="accent1"/>
                </a:solidFill>
              </a:rPr>
              <a:t>细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1"/>
                </a:solidFill>
              </a:rPr>
              <a:t>不存在</a:t>
            </a:r>
            <a:r>
              <a:rPr lang="zh-CN" altLang="en-US" dirty="0"/>
              <a:t>长度</a:t>
            </a:r>
            <a:r>
              <a:rPr lang="zh-CN" altLang="en-US" dirty="0">
                <a:solidFill>
                  <a:schemeClr val="accent1"/>
                </a:solidFill>
              </a:rPr>
              <a:t>卡壳</a:t>
            </a:r>
            <a:r>
              <a:rPr lang="zh-CN" altLang="en-US" dirty="0"/>
              <a:t>的问题，长短可调节，对于骨架大一些的女性可能就不友好了。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742F9-A38A-4793-84A8-3E57B3D3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4151652"/>
            <a:ext cx="2161036" cy="1620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BCBDC-7D6C-4B43-861E-0C208DA72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403875"/>
            <a:ext cx="2143125" cy="160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7ED780-5049-4658-BF7D-A93D8191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618" y="440209"/>
            <a:ext cx="2774420" cy="941487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D5EF8EA-BED9-49ED-A2B8-ED86E03E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15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28426-89E0-40E6-BA93-7B69B478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心率</a:t>
            </a:r>
            <a:r>
              <a:rPr lang="en-US" altLang="zh-CN" dirty="0"/>
              <a:t>:</a:t>
            </a:r>
            <a:r>
              <a:rPr lang="zh-CN" altLang="en-US" dirty="0"/>
              <a:t>发动机转速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DD3CA-D5C7-412F-9A2F-E58FB9D1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教练说心率作用</a:t>
            </a:r>
            <a:r>
              <a:rPr lang="en-US" altLang="zh-CN" sz="2400" dirty="0">
                <a:solidFill>
                  <a:schemeClr val="accent2"/>
                </a:solidFill>
              </a:rPr>
              <a:t>:</a:t>
            </a:r>
            <a:r>
              <a:rPr lang="zh-CN" altLang="en-US" sz="2400" dirty="0">
                <a:solidFill>
                  <a:schemeClr val="accent2"/>
                </a:solidFill>
              </a:rPr>
              <a:t>控制心率在</a:t>
            </a:r>
            <a:r>
              <a:rPr lang="en-US" altLang="zh-CN" sz="2400" dirty="0">
                <a:solidFill>
                  <a:schemeClr val="accent2"/>
                </a:solidFill>
              </a:rPr>
              <a:t>120~150</a:t>
            </a:r>
            <a:r>
              <a:rPr lang="zh-CN" altLang="en-US" sz="2400" dirty="0">
                <a:solidFill>
                  <a:schemeClr val="accent2"/>
                </a:solidFill>
              </a:rPr>
              <a:t>之间燃脂效果好！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r>
              <a:rPr lang="zh-CN" altLang="en-US" dirty="0"/>
              <a:t>一般情况下，</a:t>
            </a:r>
            <a:r>
              <a:rPr lang="zh-CN" altLang="en-US" b="1" dirty="0"/>
              <a:t>健康人</a:t>
            </a:r>
            <a:r>
              <a:rPr lang="zh-CN" altLang="en-US" dirty="0"/>
              <a:t>的心率范围是</a:t>
            </a:r>
            <a:r>
              <a:rPr lang="en-US" altLang="zh-CN" b="1" dirty="0"/>
              <a:t>60-100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bmp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次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分钟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运动心率 </a:t>
            </a:r>
            <a:r>
              <a:rPr lang="en-US" altLang="zh-CN" dirty="0"/>
              <a:t>= 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秒</a:t>
            </a:r>
            <a:r>
              <a:rPr lang="zh-CN" altLang="en-US" b="1" dirty="0"/>
              <a:t>内的心跳数 * </a:t>
            </a:r>
            <a:r>
              <a:rPr lang="en-US" altLang="zh-CN" b="1" dirty="0"/>
              <a:t>6 + 10</a:t>
            </a:r>
          </a:p>
          <a:p>
            <a:r>
              <a:rPr lang="zh-CN" altLang="en-US" b="1" dirty="0"/>
              <a:t>最高心率 </a:t>
            </a:r>
            <a:r>
              <a:rPr lang="en-US" altLang="zh-CN" b="1" dirty="0"/>
              <a:t>= 220 – </a:t>
            </a:r>
            <a:r>
              <a:rPr lang="zh-CN" altLang="en-US" b="1" dirty="0"/>
              <a:t>年龄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D5F94-150E-473C-B1CD-4D41E1C4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020313"/>
            <a:ext cx="3298571" cy="297386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DFA98CA-6EBB-44FD-964E-05615D55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6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A2763-70DE-4F42-85BE-E90903AB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A93CE-2E2B-443F-9636-F07949ADE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806" y="1270000"/>
            <a:ext cx="3150693" cy="55706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D81A28-4624-436C-B6AE-9963490A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3719512" cy="55706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0694304-8BF7-42D6-B4CA-B91C4400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846" y="1270000"/>
            <a:ext cx="3072960" cy="5570618"/>
          </a:xfrm>
          <a:prstGeom prst="rect">
            <a:avLst/>
          </a:prstGeom>
        </p:spPr>
      </p:pic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725F0F4-74F2-45C4-9390-B2D6E231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98A6C918-D054-4539-A0C7-5F27756F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8757C-392E-4A9F-BAC9-5EFA61C75D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65237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392</TotalTime>
  <Words>1120</Words>
  <Application>Microsoft Office PowerPoint</Application>
  <PresentationFormat>宽屏</PresentationFormat>
  <Paragraphs>100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Arial</vt:lpstr>
      <vt:lpstr>Consolas</vt:lpstr>
      <vt:lpstr>Trebuchet MS</vt:lpstr>
      <vt:lpstr>Wingdings 3</vt:lpstr>
      <vt:lpstr>平面</vt:lpstr>
      <vt:lpstr>迪卡侬—心率表</vt:lpstr>
      <vt:lpstr>我购买的目的需求</vt:lpstr>
      <vt:lpstr>市面主流的运动手环</vt:lpstr>
      <vt:lpstr>开箱心率表带110</vt:lpstr>
      <vt:lpstr>佩戴（女士）</vt:lpstr>
      <vt:lpstr>心率带</vt:lpstr>
      <vt:lpstr>（女）胸带佩戴问题</vt:lpstr>
      <vt:lpstr>心率:发动机转速</vt:lpstr>
      <vt:lpstr>说明书</vt:lpstr>
      <vt:lpstr>表设置</vt:lpstr>
      <vt:lpstr>CR2032 纽扣电池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迪卡侬—心率表</dc:title>
  <dc:creator>Administrator</dc:creator>
  <cp:lastModifiedBy>Administrator</cp:lastModifiedBy>
  <cp:revision>24</cp:revision>
  <dcterms:created xsi:type="dcterms:W3CDTF">2021-08-14T09:46:16Z</dcterms:created>
  <dcterms:modified xsi:type="dcterms:W3CDTF">2021-08-15T09:23:35Z</dcterms:modified>
</cp:coreProperties>
</file>